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D3CD2-DB06-494E-8EBA-CB92B363DA30}" type="doc">
      <dgm:prSet loTypeId="urn:microsoft.com/office/officeart/2005/8/layout/target1" loCatId="relationship" qsTypeId="urn:microsoft.com/office/officeart/2005/8/quickstyle/simple1" qsCatId="simple" csTypeId="urn:microsoft.com/office/officeart/2005/8/colors/accent2_5" csCatId="accent2" phldr="1"/>
      <dgm:spPr/>
    </dgm:pt>
    <dgm:pt modelId="{BA9032CA-D5E4-4993-9D72-424FEAC5893D}">
      <dgm:prSet phldrT="[Tekst]"/>
      <dgm:spPr/>
      <dgm:t>
        <a:bodyPr/>
        <a:lstStyle/>
        <a:p>
          <a:r>
            <a:rPr lang="nl-NL" smtClean="0">
              <a:solidFill>
                <a:schemeClr val="accent2">
                  <a:lumMod val="75000"/>
                </a:schemeClr>
              </a:solidFill>
            </a:rPr>
            <a:t>functie</a:t>
          </a:r>
          <a:endParaRPr lang="nl-NL">
            <a:solidFill>
              <a:schemeClr val="accent2">
                <a:lumMod val="75000"/>
              </a:schemeClr>
            </a:solidFill>
          </a:endParaRPr>
        </a:p>
      </dgm:t>
    </dgm:pt>
    <dgm:pt modelId="{0469834D-FDB3-43E3-B40B-46A1116FF04A}" type="parTrans" cxnId="{1E838CBC-962E-479E-997A-CEB192DD2539}">
      <dgm:prSet/>
      <dgm:spPr/>
      <dgm:t>
        <a:bodyPr/>
        <a:lstStyle/>
        <a:p>
          <a:endParaRPr lang="nl-NL"/>
        </a:p>
      </dgm:t>
    </dgm:pt>
    <dgm:pt modelId="{1D600700-4C98-4FA9-8697-86725D45A348}" type="sibTrans" cxnId="{1E838CBC-962E-479E-997A-CEB192DD2539}">
      <dgm:prSet/>
      <dgm:spPr/>
      <dgm:t>
        <a:bodyPr/>
        <a:lstStyle/>
        <a:p>
          <a:endParaRPr lang="nl-NL"/>
        </a:p>
      </dgm:t>
    </dgm:pt>
    <dgm:pt modelId="{45E3A768-E603-402D-AE63-EEEE96F6C7A4}">
      <dgm:prSet phldrT="[Tekst]" custT="1"/>
      <dgm:spPr/>
      <dgm:t>
        <a:bodyPr/>
        <a:lstStyle/>
        <a:p>
          <a:r>
            <a:rPr lang="nl-NL" sz="4000" smtClean="0">
              <a:solidFill>
                <a:schemeClr val="accent2">
                  <a:lumMod val="75000"/>
                </a:schemeClr>
              </a:solidFill>
            </a:rPr>
            <a:t>taak</a:t>
          </a:r>
          <a:endParaRPr lang="nl-NL" sz="4000">
            <a:solidFill>
              <a:schemeClr val="accent2">
                <a:lumMod val="75000"/>
              </a:schemeClr>
            </a:solidFill>
          </a:endParaRPr>
        </a:p>
      </dgm:t>
    </dgm:pt>
    <dgm:pt modelId="{41EB5EE6-77E0-429A-9688-CAD2E87E2E97}" type="parTrans" cxnId="{F295721E-A0CC-4297-8505-C7D8C47C6FDA}">
      <dgm:prSet/>
      <dgm:spPr/>
      <dgm:t>
        <a:bodyPr/>
        <a:lstStyle/>
        <a:p>
          <a:endParaRPr lang="nl-NL"/>
        </a:p>
      </dgm:t>
    </dgm:pt>
    <dgm:pt modelId="{6CBA3826-4CEC-4A34-ABE3-3BF3DAC8A7FD}" type="sibTrans" cxnId="{F295721E-A0CC-4297-8505-C7D8C47C6FDA}">
      <dgm:prSet/>
      <dgm:spPr/>
      <dgm:t>
        <a:bodyPr/>
        <a:lstStyle/>
        <a:p>
          <a:endParaRPr lang="nl-NL"/>
        </a:p>
      </dgm:t>
    </dgm:pt>
    <dgm:pt modelId="{7DC7810E-5F5B-4D8D-8AB4-3174A308633D}">
      <dgm:prSet phldrT="[Tekst]" custT="1"/>
      <dgm:spPr/>
      <dgm:t>
        <a:bodyPr/>
        <a:lstStyle/>
        <a:p>
          <a:r>
            <a:rPr lang="nl-NL" sz="3200" smtClean="0">
              <a:solidFill>
                <a:schemeClr val="accent2">
                  <a:lumMod val="75000"/>
                </a:schemeClr>
              </a:solidFill>
            </a:rPr>
            <a:t>werkzaam-</a:t>
          </a:r>
        </a:p>
        <a:p>
          <a:r>
            <a:rPr lang="nl-NL" sz="3200" smtClean="0">
              <a:solidFill>
                <a:schemeClr val="accent2">
                  <a:lumMod val="75000"/>
                </a:schemeClr>
              </a:solidFill>
            </a:rPr>
            <a:t>heden</a:t>
          </a:r>
          <a:endParaRPr lang="nl-NL" sz="3200">
            <a:solidFill>
              <a:schemeClr val="accent2">
                <a:lumMod val="75000"/>
              </a:schemeClr>
            </a:solidFill>
          </a:endParaRPr>
        </a:p>
      </dgm:t>
    </dgm:pt>
    <dgm:pt modelId="{52E1B69F-6985-457B-A3AF-769A52D4CBEC}" type="parTrans" cxnId="{DEB882F4-E6A9-4F4B-A529-4ECB987CC971}">
      <dgm:prSet/>
      <dgm:spPr/>
      <dgm:t>
        <a:bodyPr/>
        <a:lstStyle/>
        <a:p>
          <a:endParaRPr lang="nl-NL"/>
        </a:p>
      </dgm:t>
    </dgm:pt>
    <dgm:pt modelId="{C8C080A0-84E9-4797-88B7-41B05E5ECE68}" type="sibTrans" cxnId="{DEB882F4-E6A9-4F4B-A529-4ECB987CC971}">
      <dgm:prSet/>
      <dgm:spPr/>
      <dgm:t>
        <a:bodyPr/>
        <a:lstStyle/>
        <a:p>
          <a:endParaRPr lang="nl-NL"/>
        </a:p>
      </dgm:t>
    </dgm:pt>
    <dgm:pt modelId="{975F3B6D-6D1F-4AA2-A2BB-F19447326175}" type="pres">
      <dgm:prSet presAssocID="{7EED3CD2-DB06-494E-8EBA-CB92B363DA30}" presName="composite" presStyleCnt="0">
        <dgm:presLayoutVars>
          <dgm:chMax val="5"/>
          <dgm:dir/>
          <dgm:resizeHandles val="exact"/>
        </dgm:presLayoutVars>
      </dgm:prSet>
      <dgm:spPr/>
    </dgm:pt>
    <dgm:pt modelId="{7C6606F4-FD75-4FAE-B3FC-7643AA2DDC33}" type="pres">
      <dgm:prSet presAssocID="{BA9032CA-D5E4-4993-9D72-424FEAC5893D}" presName="circle1" presStyleLbl="lnNode1" presStyleIdx="0" presStyleCnt="3"/>
      <dgm:spPr/>
    </dgm:pt>
    <dgm:pt modelId="{B874ECFE-C4CE-43FA-BE8C-5E19484DF7A1}" type="pres">
      <dgm:prSet presAssocID="{BA9032CA-D5E4-4993-9D72-424FEAC5893D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894BC2-ED1E-4263-8C8B-8F386E043D78}" type="pres">
      <dgm:prSet presAssocID="{BA9032CA-D5E4-4993-9D72-424FEAC5893D}" presName="line1" presStyleLbl="callout" presStyleIdx="0" presStyleCnt="6"/>
      <dgm:spPr/>
    </dgm:pt>
    <dgm:pt modelId="{2672F415-CFFE-4EEC-97A5-27DB53AD20C9}" type="pres">
      <dgm:prSet presAssocID="{BA9032CA-D5E4-4993-9D72-424FEAC5893D}" presName="d1" presStyleLbl="callout" presStyleIdx="1" presStyleCnt="6"/>
      <dgm:spPr/>
    </dgm:pt>
    <dgm:pt modelId="{DD0856EC-7AC3-4588-87FE-7160DA0E9106}" type="pres">
      <dgm:prSet presAssocID="{45E3A768-E603-402D-AE63-EEEE96F6C7A4}" presName="circle2" presStyleLbl="lnNode1" presStyleIdx="1" presStyleCnt="3"/>
      <dgm:spPr/>
    </dgm:pt>
    <dgm:pt modelId="{B7D78254-9B0C-41DB-8A3D-16A891487E7A}" type="pres">
      <dgm:prSet presAssocID="{45E3A768-E603-402D-AE63-EEEE96F6C7A4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5AD00D2-4BE1-4B05-BADF-3165252EC0B8}" type="pres">
      <dgm:prSet presAssocID="{45E3A768-E603-402D-AE63-EEEE96F6C7A4}" presName="line2" presStyleLbl="callout" presStyleIdx="2" presStyleCnt="6"/>
      <dgm:spPr/>
    </dgm:pt>
    <dgm:pt modelId="{080C7144-BBAF-4089-A0CA-BCF4EBF47628}" type="pres">
      <dgm:prSet presAssocID="{45E3A768-E603-402D-AE63-EEEE96F6C7A4}" presName="d2" presStyleLbl="callout" presStyleIdx="3" presStyleCnt="6"/>
      <dgm:spPr/>
    </dgm:pt>
    <dgm:pt modelId="{495B6C16-33F1-492D-89DA-9ABAB7CCC811}" type="pres">
      <dgm:prSet presAssocID="{7DC7810E-5F5B-4D8D-8AB4-3174A308633D}" presName="circle3" presStyleLbl="lnNode1" presStyleIdx="2" presStyleCnt="3"/>
      <dgm:spPr/>
    </dgm:pt>
    <dgm:pt modelId="{0BBC2281-FE53-40C0-AFB8-92FD40385375}" type="pres">
      <dgm:prSet presAssocID="{7DC7810E-5F5B-4D8D-8AB4-3174A308633D}" presName="text3" presStyleLbl="revTx" presStyleIdx="2" presStyleCnt="3" custScaleX="87962" custScaleY="1076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BEB6F0-E7ED-44AB-A422-B64A4542EACF}" type="pres">
      <dgm:prSet presAssocID="{7DC7810E-5F5B-4D8D-8AB4-3174A308633D}" presName="line3" presStyleLbl="callout" presStyleIdx="4" presStyleCnt="6"/>
      <dgm:spPr/>
    </dgm:pt>
    <dgm:pt modelId="{426D66CD-4471-46A0-AC5C-EF41C5DC9CC2}" type="pres">
      <dgm:prSet presAssocID="{7DC7810E-5F5B-4D8D-8AB4-3174A308633D}" presName="d3" presStyleLbl="callout" presStyleIdx="5" presStyleCnt="6"/>
      <dgm:spPr/>
    </dgm:pt>
  </dgm:ptLst>
  <dgm:cxnLst>
    <dgm:cxn modelId="{7AAC951B-9270-4A0A-9074-074840F6E3DF}" type="presOf" srcId="{BA9032CA-D5E4-4993-9D72-424FEAC5893D}" destId="{B874ECFE-C4CE-43FA-BE8C-5E19484DF7A1}" srcOrd="0" destOrd="0" presId="urn:microsoft.com/office/officeart/2005/8/layout/target1"/>
    <dgm:cxn modelId="{F295721E-A0CC-4297-8505-C7D8C47C6FDA}" srcId="{7EED3CD2-DB06-494E-8EBA-CB92B363DA30}" destId="{45E3A768-E603-402D-AE63-EEEE96F6C7A4}" srcOrd="1" destOrd="0" parTransId="{41EB5EE6-77E0-429A-9688-CAD2E87E2E97}" sibTransId="{6CBA3826-4CEC-4A34-ABE3-3BF3DAC8A7FD}"/>
    <dgm:cxn modelId="{DEB882F4-E6A9-4F4B-A529-4ECB987CC971}" srcId="{7EED3CD2-DB06-494E-8EBA-CB92B363DA30}" destId="{7DC7810E-5F5B-4D8D-8AB4-3174A308633D}" srcOrd="2" destOrd="0" parTransId="{52E1B69F-6985-457B-A3AF-769A52D4CBEC}" sibTransId="{C8C080A0-84E9-4797-88B7-41B05E5ECE68}"/>
    <dgm:cxn modelId="{1E838CBC-962E-479E-997A-CEB192DD2539}" srcId="{7EED3CD2-DB06-494E-8EBA-CB92B363DA30}" destId="{BA9032CA-D5E4-4993-9D72-424FEAC5893D}" srcOrd="0" destOrd="0" parTransId="{0469834D-FDB3-43E3-B40B-46A1116FF04A}" sibTransId="{1D600700-4C98-4FA9-8697-86725D45A348}"/>
    <dgm:cxn modelId="{0372ECF3-C4BF-48F3-9E02-24E8AB659FD2}" type="presOf" srcId="{45E3A768-E603-402D-AE63-EEEE96F6C7A4}" destId="{B7D78254-9B0C-41DB-8A3D-16A891487E7A}" srcOrd="0" destOrd="0" presId="urn:microsoft.com/office/officeart/2005/8/layout/target1"/>
    <dgm:cxn modelId="{892F7CA2-9E4F-48A7-A21A-B4776621FEC3}" type="presOf" srcId="{7DC7810E-5F5B-4D8D-8AB4-3174A308633D}" destId="{0BBC2281-FE53-40C0-AFB8-92FD40385375}" srcOrd="0" destOrd="0" presId="urn:microsoft.com/office/officeart/2005/8/layout/target1"/>
    <dgm:cxn modelId="{2174DA94-C255-4CC5-AA47-BE4F9604C9D6}" type="presOf" srcId="{7EED3CD2-DB06-494E-8EBA-CB92B363DA30}" destId="{975F3B6D-6D1F-4AA2-A2BB-F19447326175}" srcOrd="0" destOrd="0" presId="urn:microsoft.com/office/officeart/2005/8/layout/target1"/>
    <dgm:cxn modelId="{43F01493-A2F9-4AFD-8634-3560415A76D8}" type="presParOf" srcId="{975F3B6D-6D1F-4AA2-A2BB-F19447326175}" destId="{7C6606F4-FD75-4FAE-B3FC-7643AA2DDC33}" srcOrd="0" destOrd="0" presId="urn:microsoft.com/office/officeart/2005/8/layout/target1"/>
    <dgm:cxn modelId="{C4A3B7B1-1C97-485D-B133-627F2B7D853F}" type="presParOf" srcId="{975F3B6D-6D1F-4AA2-A2BB-F19447326175}" destId="{B874ECFE-C4CE-43FA-BE8C-5E19484DF7A1}" srcOrd="1" destOrd="0" presId="urn:microsoft.com/office/officeart/2005/8/layout/target1"/>
    <dgm:cxn modelId="{CC302A21-A32E-4AE0-A559-AB29D3AC3B0C}" type="presParOf" srcId="{975F3B6D-6D1F-4AA2-A2BB-F19447326175}" destId="{41894BC2-ED1E-4263-8C8B-8F386E043D78}" srcOrd="2" destOrd="0" presId="urn:microsoft.com/office/officeart/2005/8/layout/target1"/>
    <dgm:cxn modelId="{C44E0DB9-7B20-4849-85DB-E72D0F7B18AE}" type="presParOf" srcId="{975F3B6D-6D1F-4AA2-A2BB-F19447326175}" destId="{2672F415-CFFE-4EEC-97A5-27DB53AD20C9}" srcOrd="3" destOrd="0" presId="urn:microsoft.com/office/officeart/2005/8/layout/target1"/>
    <dgm:cxn modelId="{86835D70-BDE1-41C0-9DEA-57CCB2D89771}" type="presParOf" srcId="{975F3B6D-6D1F-4AA2-A2BB-F19447326175}" destId="{DD0856EC-7AC3-4588-87FE-7160DA0E9106}" srcOrd="4" destOrd="0" presId="urn:microsoft.com/office/officeart/2005/8/layout/target1"/>
    <dgm:cxn modelId="{F9D16AAA-8F6D-41BC-9F00-57187E1C27F7}" type="presParOf" srcId="{975F3B6D-6D1F-4AA2-A2BB-F19447326175}" destId="{B7D78254-9B0C-41DB-8A3D-16A891487E7A}" srcOrd="5" destOrd="0" presId="urn:microsoft.com/office/officeart/2005/8/layout/target1"/>
    <dgm:cxn modelId="{859B6A8C-50FE-4FB0-A715-4AF1601CD8D7}" type="presParOf" srcId="{975F3B6D-6D1F-4AA2-A2BB-F19447326175}" destId="{B5AD00D2-4BE1-4B05-BADF-3165252EC0B8}" srcOrd="6" destOrd="0" presId="urn:microsoft.com/office/officeart/2005/8/layout/target1"/>
    <dgm:cxn modelId="{42001FDB-0DA8-4147-A510-3950E411C3C7}" type="presParOf" srcId="{975F3B6D-6D1F-4AA2-A2BB-F19447326175}" destId="{080C7144-BBAF-4089-A0CA-BCF4EBF47628}" srcOrd="7" destOrd="0" presId="urn:microsoft.com/office/officeart/2005/8/layout/target1"/>
    <dgm:cxn modelId="{FB514B12-A68D-444D-9F0F-93860D46F38E}" type="presParOf" srcId="{975F3B6D-6D1F-4AA2-A2BB-F19447326175}" destId="{495B6C16-33F1-492D-89DA-9ABAB7CCC811}" srcOrd="8" destOrd="0" presId="urn:microsoft.com/office/officeart/2005/8/layout/target1"/>
    <dgm:cxn modelId="{9094C2A5-854E-4D1E-AD5D-1599706C7EF1}" type="presParOf" srcId="{975F3B6D-6D1F-4AA2-A2BB-F19447326175}" destId="{0BBC2281-FE53-40C0-AFB8-92FD40385375}" srcOrd="9" destOrd="0" presId="urn:microsoft.com/office/officeart/2005/8/layout/target1"/>
    <dgm:cxn modelId="{3FA4B42D-657B-4520-9E22-F8CE5047A1A8}" type="presParOf" srcId="{975F3B6D-6D1F-4AA2-A2BB-F19447326175}" destId="{BCBEB6F0-E7ED-44AB-A422-B64A4542EACF}" srcOrd="10" destOrd="0" presId="urn:microsoft.com/office/officeart/2005/8/layout/target1"/>
    <dgm:cxn modelId="{694E484F-C81D-4987-95D4-25A569EAA24F}" type="presParOf" srcId="{975F3B6D-6D1F-4AA2-A2BB-F19447326175}" destId="{426D66CD-4471-46A0-AC5C-EF41C5DC9CC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B6C16-33F1-492D-89DA-9ABAB7CCC811}">
      <dsp:nvSpPr>
        <dsp:cNvPr id="0" name=""/>
        <dsp:cNvSpPr/>
      </dsp:nvSpPr>
      <dsp:spPr>
        <a:xfrm>
          <a:off x="403650" y="1667339"/>
          <a:ext cx="5002020" cy="5002020"/>
        </a:xfrm>
        <a:prstGeom prst="ellipse">
          <a:avLst/>
        </a:prstGeom>
        <a:solidFill>
          <a:schemeClr val="accent2">
            <a:shade val="90000"/>
            <a:hueOff val="-41001"/>
            <a:satOff val="-6944"/>
            <a:lumOff val="32113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856EC-7AC3-4588-87FE-7160DA0E9106}">
      <dsp:nvSpPr>
        <dsp:cNvPr id="0" name=""/>
        <dsp:cNvSpPr/>
      </dsp:nvSpPr>
      <dsp:spPr>
        <a:xfrm>
          <a:off x="1404054" y="2667744"/>
          <a:ext cx="3001212" cy="3001212"/>
        </a:xfrm>
        <a:prstGeom prst="ellipse">
          <a:avLst/>
        </a:prstGeom>
        <a:solidFill>
          <a:schemeClr val="accent2">
            <a:shade val="90000"/>
            <a:hueOff val="-20501"/>
            <a:satOff val="-3472"/>
            <a:lumOff val="16056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06F4-FD75-4FAE-B3FC-7643AA2DDC33}">
      <dsp:nvSpPr>
        <dsp:cNvPr id="0" name=""/>
        <dsp:cNvSpPr/>
      </dsp:nvSpPr>
      <dsp:spPr>
        <a:xfrm>
          <a:off x="2404458" y="3668147"/>
          <a:ext cx="1000404" cy="1000404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4ECFE-C4CE-43FA-BE8C-5E19484DF7A1}">
      <dsp:nvSpPr>
        <dsp:cNvPr id="0" name=""/>
        <dsp:cNvSpPr/>
      </dsp:nvSpPr>
      <dsp:spPr>
        <a:xfrm>
          <a:off x="6239339" y="0"/>
          <a:ext cx="2501010" cy="1458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71120" rIns="71120" bIns="7112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600" kern="1200" smtClean="0">
              <a:solidFill>
                <a:schemeClr val="accent2">
                  <a:lumMod val="75000"/>
                </a:schemeClr>
              </a:solidFill>
            </a:rPr>
            <a:t>functie</a:t>
          </a:r>
          <a:endParaRPr lang="nl-NL" sz="5600" kern="1200">
            <a:solidFill>
              <a:schemeClr val="accent2">
                <a:lumMod val="75000"/>
              </a:schemeClr>
            </a:solidFill>
          </a:endParaRPr>
        </a:p>
      </dsp:txBody>
      <dsp:txXfrm>
        <a:off x="6239339" y="0"/>
        <a:ext cx="2501010" cy="1458922"/>
      </dsp:txXfrm>
    </dsp:sp>
    <dsp:sp modelId="{41894BC2-ED1E-4263-8C8B-8F386E043D78}">
      <dsp:nvSpPr>
        <dsp:cNvPr id="0" name=""/>
        <dsp:cNvSpPr/>
      </dsp:nvSpPr>
      <dsp:spPr>
        <a:xfrm>
          <a:off x="5614087" y="729461"/>
          <a:ext cx="6252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F415-CFFE-4EEC-97A5-27DB53AD20C9}">
      <dsp:nvSpPr>
        <dsp:cNvPr id="0" name=""/>
        <dsp:cNvSpPr/>
      </dsp:nvSpPr>
      <dsp:spPr>
        <a:xfrm rot="5400000">
          <a:off x="2539095" y="1095859"/>
          <a:ext cx="3438055" cy="270692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78254-9B0C-41DB-8A3D-16A891487E7A}">
      <dsp:nvSpPr>
        <dsp:cNvPr id="0" name=""/>
        <dsp:cNvSpPr/>
      </dsp:nvSpPr>
      <dsp:spPr>
        <a:xfrm>
          <a:off x="6239339" y="1458922"/>
          <a:ext cx="2501010" cy="1458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508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smtClean="0">
              <a:solidFill>
                <a:schemeClr val="accent2">
                  <a:lumMod val="75000"/>
                </a:schemeClr>
              </a:solidFill>
            </a:rPr>
            <a:t>taak</a:t>
          </a:r>
          <a:endParaRPr lang="nl-NL" sz="4000" kern="1200">
            <a:solidFill>
              <a:schemeClr val="accent2">
                <a:lumMod val="75000"/>
              </a:schemeClr>
            </a:solidFill>
          </a:endParaRPr>
        </a:p>
      </dsp:txBody>
      <dsp:txXfrm>
        <a:off x="6239339" y="1458922"/>
        <a:ext cx="2501010" cy="1458922"/>
      </dsp:txXfrm>
    </dsp:sp>
    <dsp:sp modelId="{B5AD00D2-4BE1-4B05-BADF-3165252EC0B8}">
      <dsp:nvSpPr>
        <dsp:cNvPr id="0" name=""/>
        <dsp:cNvSpPr/>
      </dsp:nvSpPr>
      <dsp:spPr>
        <a:xfrm>
          <a:off x="5614087" y="2188383"/>
          <a:ext cx="6252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C7144-BBAF-4089-A0CA-BCF4EBF47628}">
      <dsp:nvSpPr>
        <dsp:cNvPr id="0" name=""/>
        <dsp:cNvSpPr/>
      </dsp:nvSpPr>
      <dsp:spPr>
        <a:xfrm rot="5400000">
          <a:off x="3277060" y="2532022"/>
          <a:ext cx="2679081" cy="198997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C2281-FE53-40C0-AFB8-92FD40385375}">
      <dsp:nvSpPr>
        <dsp:cNvPr id="0" name=""/>
        <dsp:cNvSpPr/>
      </dsp:nvSpPr>
      <dsp:spPr>
        <a:xfrm>
          <a:off x="6389875" y="2861997"/>
          <a:ext cx="2199938" cy="157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smtClean="0">
              <a:solidFill>
                <a:schemeClr val="accent2">
                  <a:lumMod val="75000"/>
                </a:schemeClr>
              </a:solidFill>
            </a:rPr>
            <a:t>werkzaam-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smtClean="0">
              <a:solidFill>
                <a:schemeClr val="accent2">
                  <a:lumMod val="75000"/>
                </a:schemeClr>
              </a:solidFill>
            </a:rPr>
            <a:t>heden</a:t>
          </a:r>
          <a:endParaRPr lang="nl-NL" sz="3200" kern="1200">
            <a:solidFill>
              <a:schemeClr val="accent2">
                <a:lumMod val="75000"/>
              </a:schemeClr>
            </a:solidFill>
          </a:endParaRPr>
        </a:p>
      </dsp:txBody>
      <dsp:txXfrm>
        <a:off x="6389875" y="2861997"/>
        <a:ext cx="2199938" cy="1570617"/>
      </dsp:txXfrm>
    </dsp:sp>
    <dsp:sp modelId="{BCBEB6F0-E7ED-44AB-A422-B64A4542EACF}">
      <dsp:nvSpPr>
        <dsp:cNvPr id="0" name=""/>
        <dsp:cNvSpPr/>
      </dsp:nvSpPr>
      <dsp:spPr>
        <a:xfrm>
          <a:off x="5614087" y="3647306"/>
          <a:ext cx="6252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D66CD-4471-46A0-AC5C-EF41C5DC9CC2}">
      <dsp:nvSpPr>
        <dsp:cNvPr id="0" name=""/>
        <dsp:cNvSpPr/>
      </dsp:nvSpPr>
      <dsp:spPr>
        <a:xfrm rot="5400000">
          <a:off x="4015942" y="3967018"/>
          <a:ext cx="1914106" cy="127301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7437-D7C5-4BEE-8F7D-2627A4900C28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F112B-9CAA-4180-B76D-39589691E7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34EE4BE-167E-47AA-B145-42BAF7D5BA7B}" type="slidenum">
              <a:rPr lang="nl-NL"/>
              <a:pPr eaLnBrk="1" hangingPunct="1"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9157994-F83F-4B52-91FB-01A591775F80}" type="slidenum">
              <a:rPr lang="nl-NL"/>
              <a:pPr eaLnBrk="1" hangingPunct="1"/>
              <a:t>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61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21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14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85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18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29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22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17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26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03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71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56EB-09D2-43CF-9E73-43801A0D2AFA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9100-9D97-4427-9D3B-A1E597BB2D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058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belastingen.pp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rbeid (het Werk) Aan Ceaterijk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libertarischepartij.nl/wp-content/uploads/2002/11/Common_face_of_one_euro_co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176338"/>
            <a:ext cx="47212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416050" y="6350"/>
            <a:ext cx="4697413" cy="1152525"/>
          </a:xfrm>
          <a:prstGeom prst="rect">
            <a:avLst/>
          </a:prstGeom>
          <a:solidFill>
            <a:srgbClr val="92D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6000">
                <a:solidFill>
                  <a:srgbClr val="FFFFFF"/>
                </a:solidFill>
                <a:cs typeface="Arial" charset="0"/>
              </a:rPr>
              <a:t>Economische</a:t>
            </a:r>
            <a:endParaRPr lang="en-GB" sz="6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392238" y="5753100"/>
            <a:ext cx="4721225" cy="1150938"/>
          </a:xfrm>
          <a:prstGeom prst="rect">
            <a:avLst/>
          </a:prstGeom>
          <a:solidFill>
            <a:srgbClr val="92D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6000">
                <a:solidFill>
                  <a:srgbClr val="FFC000"/>
                </a:solidFill>
                <a:cs typeface="Arial" charset="0"/>
              </a:rPr>
              <a:t>dimensie</a:t>
            </a:r>
            <a:endParaRPr lang="en-GB" sz="6000">
              <a:solidFill>
                <a:srgbClr val="FFC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25382 0.0055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25503 0.0078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25642 0.00348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82 0.00556 L -0.00607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03 0.00787 L -0.00486 0.00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0.00348 L 0.00434 0.003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1" grpId="0" animBg="1"/>
      <p:bldP spid="11" grpId="1" animBg="1"/>
      <p:bldP spid="1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noordhollandsdagblad.nl/nieuws/bijlagen/vrij/nhd_vrijalgemeennieuws/article6189721.ece/ALTERNATES/w470/bo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22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268788"/>
            <a:ext cx="3333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43388"/>
            <a:ext cx="337820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1352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eknop: Introductiepagina 10">
            <a:hlinkClick r:id="rId7" action="ppaction://hlinksldjump" highlightClick="1"/>
          </p:cNvPr>
          <p:cNvSpPr/>
          <p:nvPr/>
        </p:nvSpPr>
        <p:spPr>
          <a:xfrm>
            <a:off x="7596188" y="6165850"/>
            <a:ext cx="755650" cy="6921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351838" y="6302375"/>
            <a:ext cx="792162" cy="5556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EDE389A1-2015-4164-9C08-0C45519BE37E}" type="slidenum">
              <a:rPr lang="nl-NL">
                <a:solidFill>
                  <a:srgbClr val="FFFFFF"/>
                </a:solidFill>
              </a:rPr>
              <a:pPr algn="ctr" eaLnBrk="1" hangingPunct="1"/>
              <a:t>10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2235200" y="3429000"/>
            <a:ext cx="4143375" cy="823913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waardering</a:t>
            </a:r>
          </a:p>
        </p:txBody>
      </p:sp>
    </p:spTree>
    <p:extLst>
      <p:ext uri="{BB962C8B-B14F-4D97-AF65-F5344CB8AC3E}">
        <p14:creationId xmlns:p14="http://schemas.microsoft.com/office/powerpoint/2010/main" val="14370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ntovawww.schuldsanering.nu/images/euro_munten_biljet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425"/>
            <a:ext cx="37147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43425"/>
            <a:ext cx="3161506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cvanderlinden.nl/uploads/Tekeningen/schonele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35" y="4543424"/>
            <a:ext cx="2587270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9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3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en/thumb/1/1b/Fairtrade.png/220px-Fairtra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1" y="3363559"/>
            <a:ext cx="2968252" cy="349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hooltv.nl/eigenwijzer/mmbase/images/30532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99" y="3363559"/>
            <a:ext cx="3552301" cy="348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Sq4GoK3mntorhKk78AuiEOLHlquDAdrhYjus0toZDQtJym7Mb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86" y="5136299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RYJ9M04fEW5uhClQZajv0UicCMJnntRFqxgOVfoPMNUoP5n7b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51" y="3363559"/>
            <a:ext cx="1747221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4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2649538"/>
            <a:ext cx="5865812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351838" y="6302375"/>
            <a:ext cx="792162" cy="5556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2ED64E59-094D-4EF0-AF97-50C4F374DC20}" type="slidenum">
              <a:rPr lang="nl-NL">
                <a:solidFill>
                  <a:srgbClr val="FFFFFF"/>
                </a:solidFill>
              </a:rPr>
              <a:pPr algn="ctr" eaLnBrk="1" hangingPunct="1"/>
              <a:t>13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0" y="649288"/>
            <a:ext cx="3414713" cy="5715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jeugdloon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0" y="0"/>
            <a:ext cx="3414713" cy="649288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loon/salaris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0" y="1220788"/>
            <a:ext cx="3414713" cy="5715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minimumloon</a:t>
            </a:r>
          </a:p>
        </p:txBody>
      </p:sp>
      <p:sp>
        <p:nvSpPr>
          <p:cNvPr id="14" name="Afgeronde rechthoek 13"/>
          <p:cNvSpPr/>
          <p:nvPr/>
        </p:nvSpPr>
        <p:spPr>
          <a:xfrm>
            <a:off x="0" y="1792288"/>
            <a:ext cx="3414713" cy="5715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brutoloon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-17463" y="2371725"/>
            <a:ext cx="3413126" cy="5715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nettoloon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6350" y="5191125"/>
            <a:ext cx="3414713" cy="5715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loonbelasting</a:t>
            </a:r>
          </a:p>
        </p:txBody>
      </p:sp>
      <p:sp>
        <p:nvSpPr>
          <p:cNvPr id="17" name="Afgeronde rechthoek 16"/>
          <p:cNvSpPr/>
          <p:nvPr/>
        </p:nvSpPr>
        <p:spPr>
          <a:xfrm>
            <a:off x="15875" y="5764213"/>
            <a:ext cx="3414713" cy="5715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loonheffing</a:t>
            </a:r>
          </a:p>
        </p:txBody>
      </p:sp>
      <p:sp>
        <p:nvSpPr>
          <p:cNvPr id="18" name="Afgeronde rechthoek 17"/>
          <p:cNvSpPr/>
          <p:nvPr/>
        </p:nvSpPr>
        <p:spPr>
          <a:xfrm>
            <a:off x="3175" y="6327775"/>
            <a:ext cx="3413125" cy="5715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jaaropgave</a:t>
            </a:r>
          </a:p>
        </p:txBody>
      </p:sp>
      <p:sp>
        <p:nvSpPr>
          <p:cNvPr id="21" name="Afgeronde rechthoek 20"/>
          <p:cNvSpPr/>
          <p:nvPr/>
        </p:nvSpPr>
        <p:spPr>
          <a:xfrm>
            <a:off x="-14288" y="3216275"/>
            <a:ext cx="3413126" cy="5715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loonstrookje</a:t>
            </a:r>
          </a:p>
        </p:txBody>
      </p:sp>
      <p:sp>
        <p:nvSpPr>
          <p:cNvPr id="22" name="Afgeronde rechthoek 21"/>
          <p:cNvSpPr/>
          <p:nvPr/>
        </p:nvSpPr>
        <p:spPr>
          <a:xfrm>
            <a:off x="-17463" y="3819525"/>
            <a:ext cx="3413126" cy="5715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loonperiode</a:t>
            </a:r>
          </a:p>
        </p:txBody>
      </p:sp>
      <p:sp>
        <p:nvSpPr>
          <p:cNvPr id="24" name="Afgeronde rechthoek 23"/>
          <p:cNvSpPr/>
          <p:nvPr/>
        </p:nvSpPr>
        <p:spPr>
          <a:xfrm>
            <a:off x="-17463" y="4391025"/>
            <a:ext cx="3413126" cy="57150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/>
              <a:t>loonschalen</a:t>
            </a:r>
          </a:p>
        </p:txBody>
      </p:sp>
      <p:pic>
        <p:nvPicPr>
          <p:cNvPr id="9218" name="Picture 2" descr="http://tax-planning.nl/wp-content/uploads/belastingdiens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1113"/>
            <a:ext cx="4068762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ep 3"/>
          <p:cNvGrpSpPr>
            <a:grpSpLocks/>
          </p:cNvGrpSpPr>
          <p:nvPr/>
        </p:nvGrpSpPr>
        <p:grpSpPr bwMode="auto">
          <a:xfrm>
            <a:off x="3114675" y="1792288"/>
            <a:ext cx="2592388" cy="2852737"/>
            <a:chOff x="6012160" y="0"/>
            <a:chExt cx="2592288" cy="2852936"/>
          </a:xfrm>
        </p:grpSpPr>
        <p:sp>
          <p:nvSpPr>
            <p:cNvPr id="2" name="Ovaal 1"/>
            <p:cNvSpPr/>
            <p:nvPr/>
          </p:nvSpPr>
          <p:spPr>
            <a:xfrm>
              <a:off x="6012160" y="0"/>
              <a:ext cx="2592288" cy="28529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3200" dirty="0"/>
                <a:t>belasting</a:t>
              </a:r>
            </a:p>
          </p:txBody>
        </p:sp>
        <p:sp>
          <p:nvSpPr>
            <p:cNvPr id="12307" name="Rechthoek 2">
              <a:hlinkClick r:id="rId4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6804248" y="1675318"/>
              <a:ext cx="100811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nl-NL" sz="6000" b="1">
                  <a:solidFill>
                    <a:srgbClr val="FFFF00"/>
                  </a:solidFill>
                  <a:sym typeface="Wingdings" pitchFamily="2" charset="2"/>
                </a:rPr>
                <a:t></a:t>
              </a:r>
              <a:endParaRPr lang="nl-NL" sz="6000" b="1">
                <a:solidFill>
                  <a:srgbClr val="FFFF00"/>
                </a:solidFill>
              </a:endParaRPr>
            </a:p>
          </p:txBody>
        </p:sp>
      </p:grpSp>
      <p:sp>
        <p:nvSpPr>
          <p:cNvPr id="26" name="Afgeronde rechthoek 25"/>
          <p:cNvSpPr/>
          <p:nvPr/>
        </p:nvSpPr>
        <p:spPr>
          <a:xfrm>
            <a:off x="5327650" y="5749925"/>
            <a:ext cx="3702050" cy="571500"/>
          </a:xfrm>
          <a:prstGeom prst="roundRect">
            <a:avLst/>
          </a:prstGeom>
          <a:solidFill>
            <a:srgbClr val="FF000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b="1" dirty="0"/>
              <a:t>heffingskorting</a:t>
            </a:r>
          </a:p>
        </p:txBody>
      </p:sp>
    </p:spTree>
    <p:extLst>
      <p:ext uri="{BB962C8B-B14F-4D97-AF65-F5344CB8AC3E}">
        <p14:creationId xmlns:p14="http://schemas.microsoft.com/office/powerpoint/2010/main" val="12338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643096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fgeronde rechthoek 2"/>
          <p:cNvSpPr/>
          <p:nvPr/>
        </p:nvSpPr>
        <p:spPr>
          <a:xfrm>
            <a:off x="5213350" y="333375"/>
            <a:ext cx="3924300" cy="647700"/>
          </a:xfrm>
          <a:prstGeom prst="roundRect">
            <a:avLst/>
          </a:prstGeom>
          <a:solidFill>
            <a:srgbClr val="FFFF00">
              <a:alpha val="8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rgbClr val="7030A0"/>
                </a:solidFill>
              </a:rPr>
              <a:t>te hoog     werktempo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5364163" y="1268413"/>
            <a:ext cx="3779837" cy="647700"/>
          </a:xfrm>
          <a:prstGeom prst="roundRect">
            <a:avLst/>
          </a:prstGeom>
          <a:solidFill>
            <a:srgbClr val="FFFF00">
              <a:alpha val="8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rgbClr val="7030A0"/>
                </a:solidFill>
              </a:rPr>
              <a:t>te veel                 werk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5364163" y="1989138"/>
            <a:ext cx="3240087" cy="647700"/>
          </a:xfrm>
          <a:prstGeom prst="roundRect">
            <a:avLst/>
          </a:prstGeom>
          <a:solidFill>
            <a:srgbClr val="FFFF00">
              <a:alpha val="8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>
                <a:solidFill>
                  <a:srgbClr val="7030A0"/>
                </a:solidFill>
              </a:rPr>
              <a:t>i</a:t>
            </a:r>
            <a:r>
              <a:rPr lang="nl-NL" sz="3200" dirty="0">
                <a:solidFill>
                  <a:srgbClr val="7030A0"/>
                </a:solidFill>
              </a:rPr>
              <a:t>ntimidatie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5364163" y="2708275"/>
            <a:ext cx="3779837" cy="649288"/>
          </a:xfrm>
          <a:prstGeom prst="roundRect">
            <a:avLst/>
          </a:prstGeom>
          <a:solidFill>
            <a:srgbClr val="FFFF00">
              <a:alpha val="8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>
                <a:solidFill>
                  <a:srgbClr val="7030A0"/>
                </a:solidFill>
              </a:rPr>
              <a:t>pesten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4683125" y="3429000"/>
            <a:ext cx="4460875" cy="647700"/>
          </a:xfrm>
          <a:prstGeom prst="roundRect">
            <a:avLst/>
          </a:prstGeom>
          <a:solidFill>
            <a:srgbClr val="FFFF00">
              <a:alpha val="8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>
                <a:solidFill>
                  <a:srgbClr val="7030A0"/>
                </a:solidFill>
              </a:rPr>
              <a:t>afwijkende      werktijden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4932363" y="4149725"/>
            <a:ext cx="4211637" cy="1366838"/>
          </a:xfrm>
          <a:prstGeom prst="roundRect">
            <a:avLst/>
          </a:prstGeom>
          <a:solidFill>
            <a:srgbClr val="FFFF00">
              <a:alpha val="8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>
                <a:solidFill>
                  <a:srgbClr val="7030A0"/>
                </a:solidFill>
              </a:rPr>
              <a:t>slechte  economische situatie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4932363" y="5589588"/>
            <a:ext cx="4211637" cy="1079500"/>
          </a:xfrm>
          <a:prstGeom prst="roundRect">
            <a:avLst/>
          </a:prstGeom>
          <a:solidFill>
            <a:srgbClr val="FFFF00">
              <a:alpha val="8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>
                <a:solidFill>
                  <a:srgbClr val="7030A0"/>
                </a:solidFill>
              </a:rPr>
              <a:t>verkeerd    werkniveau</a:t>
            </a:r>
          </a:p>
        </p:txBody>
      </p:sp>
      <p:sp>
        <p:nvSpPr>
          <p:cNvPr id="10" name="PIJL-LINKS 9"/>
          <p:cNvSpPr/>
          <p:nvPr/>
        </p:nvSpPr>
        <p:spPr>
          <a:xfrm>
            <a:off x="8748713" y="1989138"/>
            <a:ext cx="395287" cy="6477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13323" name="Tijdelijke aanduiding voor dianummer 10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48413"/>
            <a:ext cx="838200" cy="5095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5CA600E4-704C-4A2F-8D24-DD89D5158F5F}" type="slidenum">
              <a:rPr lang="nl-NL">
                <a:solidFill>
                  <a:srgbClr val="7030A0"/>
                </a:solidFill>
              </a:rPr>
              <a:pPr algn="ctr" eaLnBrk="1" hangingPunct="1"/>
              <a:t>14</a:t>
            </a:fld>
            <a:endParaRPr lang="nl-NL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05 0.0007 -0.04427 -0.00115 -0.06614 0.00208 C -0.07882 0.00393 -0.04062 0.00324 -0.02778 0.00417 C -0.0217 0.00463 -0.01545 0.00555 -0.00937 0.00625 C -0.00052 0.01018 0.01077 0.00555 0.01997 0.00417 C 0.01181 0.00347 0.00347 0.00417 -0.00469 0.00208 C -0.01423 -0.00023 0.0125 0 0 0 Z " pathEditMode="relative" ptsTypes="fff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0.00093 -0.00868 0.00393 -0.01077 0.00416 C -0.02778 0.00532 -0.04462 0.00532 -0.06163 0.00624 C -0.07188 0.00671 -0.10261 0.00833 -0.09236 0.00833 C -0.06372 0.00833 -0.0349 0.00694 -0.00625 0.00624 C -0.00052 0.0037 -0.00226 0.00601 0 0 Z " pathEditMode="relative" ptsTypes="ffffff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5875"/>
            <a:ext cx="5364163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cdn.dutchcowboys.nl/images/upload/1102149082sho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320675" y="4148138"/>
            <a:ext cx="4697413" cy="1152525"/>
          </a:xfrm>
          <a:prstGeom prst="rect">
            <a:avLst/>
          </a:prstGeom>
          <a:solidFill>
            <a:srgbClr val="92D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6000">
                <a:solidFill>
                  <a:srgbClr val="FFFFFF"/>
                </a:solidFill>
                <a:cs typeface="Arial" charset="0"/>
              </a:rPr>
              <a:t>werknemer</a:t>
            </a:r>
            <a:endParaRPr lang="en-GB" sz="6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03213" y="4149725"/>
            <a:ext cx="4697412" cy="1150938"/>
          </a:xfrm>
          <a:prstGeom prst="rect">
            <a:avLst/>
          </a:prstGeom>
          <a:solidFill>
            <a:srgbClr val="92D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6000">
                <a:solidFill>
                  <a:srgbClr val="002060"/>
                </a:solidFill>
                <a:cs typeface="Arial" charset="0"/>
              </a:rPr>
              <a:t>werknemer</a:t>
            </a:r>
            <a:endParaRPr lang="en-GB" sz="60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117975" y="5300663"/>
            <a:ext cx="4697413" cy="1150937"/>
          </a:xfrm>
          <a:prstGeom prst="rect">
            <a:avLst/>
          </a:prstGeom>
          <a:solidFill>
            <a:srgbClr val="92D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6000">
                <a:solidFill>
                  <a:srgbClr val="002060"/>
                </a:solidFill>
                <a:cs typeface="Arial" charset="0"/>
              </a:rPr>
              <a:t>consument</a:t>
            </a:r>
            <a:endParaRPr lang="en-GB" sz="60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4117975" y="5300663"/>
            <a:ext cx="4697413" cy="1152525"/>
          </a:xfrm>
          <a:prstGeom prst="rect">
            <a:avLst/>
          </a:prstGeom>
          <a:solidFill>
            <a:srgbClr val="92D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6000">
                <a:solidFill>
                  <a:srgbClr val="FFFFFF"/>
                </a:solidFill>
                <a:cs typeface="Arial" charset="0"/>
              </a:rPr>
              <a:t>consument</a:t>
            </a:r>
            <a:endParaRPr lang="en-GB" sz="60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ollandsenieuwe.com/wordpress/wp-content/uploads/2010/06/20090630162552_arbeidsmar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68450"/>
            <a:ext cx="3810000" cy="3800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Vacature bij Sport Ac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4288"/>
            <a:ext cx="43910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0" y="-1588"/>
            <a:ext cx="4697413" cy="1150938"/>
          </a:xfrm>
          <a:prstGeom prst="rect">
            <a:avLst/>
          </a:prstGeom>
          <a:solidFill>
            <a:srgbClr val="92D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6000">
                <a:solidFill>
                  <a:srgbClr val="FFFF00"/>
                </a:solidFill>
                <a:cs typeface="Arial" charset="0"/>
              </a:rPr>
              <a:t>werving</a:t>
            </a:r>
            <a:endParaRPr lang="en-GB" sz="60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7938" y="5707063"/>
            <a:ext cx="4697413" cy="1150937"/>
          </a:xfrm>
          <a:prstGeom prst="rect">
            <a:avLst/>
          </a:prstGeom>
          <a:solidFill>
            <a:srgbClr val="92D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6000">
                <a:solidFill>
                  <a:srgbClr val="FFFF00"/>
                </a:solidFill>
                <a:cs typeface="Arial" charset="0"/>
              </a:rPr>
              <a:t>selectie</a:t>
            </a:r>
            <a:endParaRPr lang="en-GB" sz="600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8198" name="Picture 6" descr="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621088"/>
            <a:ext cx="439102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4752975" y="2470150"/>
            <a:ext cx="4391025" cy="1150938"/>
          </a:xfrm>
          <a:prstGeom prst="rect">
            <a:avLst/>
          </a:prstGeom>
          <a:solidFill>
            <a:srgbClr val="92D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6000">
                <a:solidFill>
                  <a:srgbClr val="FFFF00"/>
                </a:solidFill>
                <a:cs typeface="Arial" charset="0"/>
              </a:rPr>
              <a:t>gesprek</a:t>
            </a:r>
            <a:endParaRPr lang="en-GB" sz="600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0" y="5157788"/>
            <a:ext cx="4140200" cy="17002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 err="1">
                <a:solidFill>
                  <a:schemeClr val="tx1"/>
                </a:solidFill>
              </a:rPr>
              <a:t>arbeids-overeenkomst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140200" y="1700213"/>
            <a:ext cx="5003800" cy="127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>
                <a:solidFill>
                  <a:schemeClr val="tx1"/>
                </a:solidFill>
              </a:rPr>
              <a:t>salaris</a:t>
            </a:r>
          </a:p>
        </p:txBody>
      </p:sp>
      <p:sp>
        <p:nvSpPr>
          <p:cNvPr id="5" name="Rechthoek 4"/>
          <p:cNvSpPr/>
          <p:nvPr/>
        </p:nvSpPr>
        <p:spPr>
          <a:xfrm>
            <a:off x="4140200" y="2997200"/>
            <a:ext cx="5003800" cy="12684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solidFill>
                  <a:schemeClr val="tx1"/>
                </a:solidFill>
              </a:rPr>
              <a:t>lengte contract (opzegtermijn)</a:t>
            </a:r>
          </a:p>
        </p:txBody>
      </p:sp>
      <p:sp>
        <p:nvSpPr>
          <p:cNvPr id="6" name="Rechthoek 5"/>
          <p:cNvSpPr/>
          <p:nvPr/>
        </p:nvSpPr>
        <p:spPr>
          <a:xfrm>
            <a:off x="4140200" y="4292600"/>
            <a:ext cx="5003800" cy="127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>
                <a:solidFill>
                  <a:schemeClr val="tx1"/>
                </a:solidFill>
              </a:rPr>
              <a:t>vakantiedagen</a:t>
            </a:r>
          </a:p>
        </p:txBody>
      </p:sp>
      <p:sp>
        <p:nvSpPr>
          <p:cNvPr id="7" name="Rechthoek 6"/>
          <p:cNvSpPr/>
          <p:nvPr/>
        </p:nvSpPr>
        <p:spPr>
          <a:xfrm>
            <a:off x="4140200" y="5589588"/>
            <a:ext cx="5003800" cy="1268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solidFill>
                  <a:schemeClr val="tx1"/>
                </a:solidFill>
              </a:rPr>
              <a:t>proeftijd (ontslag)</a:t>
            </a:r>
          </a:p>
        </p:txBody>
      </p:sp>
      <p:sp>
        <p:nvSpPr>
          <p:cNvPr id="8" name="Ovaal 7"/>
          <p:cNvSpPr/>
          <p:nvPr/>
        </p:nvSpPr>
        <p:spPr>
          <a:xfrm>
            <a:off x="2700338" y="2276475"/>
            <a:ext cx="2232025" cy="2232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6000"/>
              <a:t>CAO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8413750" y="6308725"/>
            <a:ext cx="730250" cy="5492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541CFD84-FCFF-4DF1-A978-0022E921CF6F}" type="slidenum">
              <a:rPr lang="nl-NL">
                <a:solidFill>
                  <a:srgbClr val="FFFFFF"/>
                </a:solidFill>
              </a:rPr>
              <a:pPr algn="ctr" eaLnBrk="1" hangingPunct="1"/>
              <a:t>4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140200" y="0"/>
            <a:ext cx="5003800" cy="17002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>
                <a:solidFill>
                  <a:schemeClr val="tx1"/>
                </a:solidFill>
              </a:rPr>
              <a:t>arbeids-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>
                <a:solidFill>
                  <a:schemeClr val="tx1"/>
                </a:solidFill>
              </a:rPr>
              <a:t>voorwaarden</a:t>
            </a:r>
          </a:p>
        </p:txBody>
      </p:sp>
    </p:spTree>
    <p:extLst>
      <p:ext uri="{BB962C8B-B14F-4D97-AF65-F5344CB8AC3E}">
        <p14:creationId xmlns:p14="http://schemas.microsoft.com/office/powerpoint/2010/main" val="34189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/>
        </p:nvGraphicFramePr>
        <p:xfrm>
          <a:off x="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29650" y="6445250"/>
            <a:ext cx="514350" cy="4127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8923D2A-7ED8-4E23-9F2A-21EE8947EEB2}" type="slidenum">
              <a:rPr lang="nl-NL">
                <a:solidFill>
                  <a:srgbClr val="FFFFFF"/>
                </a:solidFill>
              </a:rPr>
              <a:pPr algn="ctr" eaLnBrk="1" hangingPunct="1"/>
              <a:t>5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loemist van Dalen heeft probleem met geme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0563225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8558213" y="6229350"/>
            <a:ext cx="585787" cy="6286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73F7E60B-F8A6-42D6-BA4C-826EB135C3BD}" type="slidenum">
              <a:rPr lang="nl-NL">
                <a:solidFill>
                  <a:srgbClr val="FFFFFF"/>
                </a:solidFill>
              </a:rPr>
              <a:pPr algn="ctr" eaLnBrk="1" hangingPunct="1"/>
              <a:t>6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Gelijkbenige driehoek 2"/>
          <p:cNvSpPr/>
          <p:nvPr/>
        </p:nvSpPr>
        <p:spPr>
          <a:xfrm>
            <a:off x="571500" y="285750"/>
            <a:ext cx="7643813" cy="6215063"/>
          </a:xfrm>
          <a:prstGeom prst="triangle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Gelijkbenige driehoek 3"/>
          <p:cNvSpPr/>
          <p:nvPr/>
        </p:nvSpPr>
        <p:spPr>
          <a:xfrm>
            <a:off x="1857375" y="1785938"/>
            <a:ext cx="5214938" cy="4143375"/>
          </a:xfrm>
          <a:prstGeom prst="triangle">
            <a:avLst/>
          </a:prstGeom>
          <a:solidFill>
            <a:schemeClr val="accent6">
              <a:lumMod val="40000"/>
              <a:lumOff val="6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Gelijkbenige driehoek 4"/>
          <p:cNvSpPr/>
          <p:nvPr/>
        </p:nvSpPr>
        <p:spPr>
          <a:xfrm>
            <a:off x="3357563" y="3357563"/>
            <a:ext cx="2214562" cy="1785937"/>
          </a:xfrm>
          <a:prstGeom prst="triangle">
            <a:avLst>
              <a:gd name="adj" fmla="val 49102"/>
            </a:avLst>
          </a:prstGeom>
          <a:solidFill>
            <a:schemeClr val="accent6">
              <a:lumMod val="60000"/>
              <a:lumOff val="4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714750" y="5845175"/>
            <a:ext cx="185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4000">
                <a:solidFill>
                  <a:schemeClr val="bg1"/>
                </a:solidFill>
              </a:rPr>
              <a:t>functie</a:t>
            </a:r>
          </a:p>
        </p:txBody>
      </p:sp>
      <p:sp>
        <p:nvSpPr>
          <p:cNvPr id="11" name="Toelichting met afgeronde rechthoek 10"/>
          <p:cNvSpPr/>
          <p:nvPr/>
        </p:nvSpPr>
        <p:spPr>
          <a:xfrm>
            <a:off x="142875" y="1857375"/>
            <a:ext cx="2000250" cy="1500188"/>
          </a:xfrm>
          <a:prstGeom prst="wedgeRoundRectCallout">
            <a:avLst>
              <a:gd name="adj1" fmla="val 64632"/>
              <a:gd name="adj2" fmla="val 101257"/>
              <a:gd name="adj3" fmla="val 16667"/>
            </a:avLst>
          </a:prstGeom>
          <a:solidFill>
            <a:schemeClr val="accent6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</a:rPr>
              <a:t>afgerond geheel van taken</a:t>
            </a: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071813" y="4500563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2800">
                <a:solidFill>
                  <a:schemeClr val="bg1"/>
                </a:solidFill>
              </a:rPr>
              <a:t>werkzaamheden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3571875" y="5214938"/>
            <a:ext cx="185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4000">
                <a:solidFill>
                  <a:schemeClr val="bg1"/>
                </a:solidFill>
              </a:rPr>
              <a:t>taak</a:t>
            </a:r>
          </a:p>
        </p:txBody>
      </p:sp>
      <p:sp>
        <p:nvSpPr>
          <p:cNvPr id="14" name="Toelichting met afgeronde rechthoek 13"/>
          <p:cNvSpPr/>
          <p:nvPr/>
        </p:nvSpPr>
        <p:spPr>
          <a:xfrm>
            <a:off x="6572250" y="2357438"/>
            <a:ext cx="2357438" cy="1928812"/>
          </a:xfrm>
          <a:prstGeom prst="wedgeRoundRectCallout">
            <a:avLst>
              <a:gd name="adj1" fmla="val -78593"/>
              <a:gd name="adj2" fmla="val 103245"/>
              <a:gd name="adj3" fmla="val 16667"/>
            </a:avLst>
          </a:prstGeom>
          <a:solidFill>
            <a:schemeClr val="accent6">
              <a:lumMod val="40000"/>
              <a:lumOff val="6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</a:rPr>
              <a:t>afgerond geheel van </a:t>
            </a:r>
            <a:r>
              <a:rPr lang="nl-NL" sz="3200" dirty="0" err="1">
                <a:solidFill>
                  <a:schemeClr val="bg1"/>
                </a:solidFill>
              </a:rPr>
              <a:t>werkzaam-heden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5" name="Toelichting met afgeronde rechthoek 14"/>
          <p:cNvSpPr/>
          <p:nvPr/>
        </p:nvSpPr>
        <p:spPr>
          <a:xfrm>
            <a:off x="5357813" y="404813"/>
            <a:ext cx="2454275" cy="1738312"/>
          </a:xfrm>
          <a:prstGeom prst="wedgeRoundRectCallout">
            <a:avLst>
              <a:gd name="adj1" fmla="val -81966"/>
              <a:gd name="adj2" fmla="val 157351"/>
              <a:gd name="adj3" fmla="val 16667"/>
            </a:avLst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>
                <a:solidFill>
                  <a:schemeClr val="bg1"/>
                </a:solidFill>
              </a:rPr>
              <a:t>handelingen binnen een taak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971550" y="0"/>
            <a:ext cx="8636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f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971550" y="936625"/>
            <a:ext cx="8636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u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971550" y="1871663"/>
            <a:ext cx="8636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8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971550" y="2808288"/>
            <a:ext cx="8636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8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971550" y="3789363"/>
            <a:ext cx="8636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8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t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971550" y="4652963"/>
            <a:ext cx="8636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8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i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871538" y="5411788"/>
            <a:ext cx="8636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8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</a:t>
            </a:r>
          </a:p>
        </p:txBody>
      </p:sp>
      <p:sp>
        <p:nvSpPr>
          <p:cNvPr id="22" name="Tekstvak 21"/>
          <p:cNvSpPr txBox="1">
            <a:spLocks noChangeArrowheads="1"/>
          </p:cNvSpPr>
          <p:nvPr/>
        </p:nvSpPr>
        <p:spPr bwMode="auto">
          <a:xfrm>
            <a:off x="2771775" y="1628775"/>
            <a:ext cx="540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FFC000"/>
                </a:solidFill>
              </a:rPr>
              <a:t>functiebeschrijving</a:t>
            </a:r>
          </a:p>
        </p:txBody>
      </p:sp>
      <p:sp>
        <p:nvSpPr>
          <p:cNvPr id="23" name="Tekstvak 22"/>
          <p:cNvSpPr txBox="1">
            <a:spLocks noChangeArrowheads="1"/>
          </p:cNvSpPr>
          <p:nvPr/>
        </p:nvSpPr>
        <p:spPr bwMode="auto">
          <a:xfrm>
            <a:off x="2771775" y="2420938"/>
            <a:ext cx="5400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FFC000"/>
                </a:solidFill>
              </a:rPr>
              <a:t>het team</a:t>
            </a: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2843213" y="3357563"/>
            <a:ext cx="5400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FFC000"/>
                </a:solidFill>
              </a:rPr>
              <a:t>mijn werkplek</a:t>
            </a:r>
          </a:p>
        </p:txBody>
      </p:sp>
      <p:sp>
        <p:nvSpPr>
          <p:cNvPr id="26" name="Tekstvak 25"/>
          <p:cNvSpPr txBox="1">
            <a:spLocks noChangeArrowheads="1"/>
          </p:cNvSpPr>
          <p:nvPr/>
        </p:nvSpPr>
        <p:spPr bwMode="auto">
          <a:xfrm>
            <a:off x="2843213" y="4292600"/>
            <a:ext cx="5832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FFC000"/>
                </a:solidFill>
              </a:rPr>
              <a:t>interne communicatie</a:t>
            </a:r>
          </a:p>
        </p:txBody>
      </p:sp>
      <p:sp>
        <p:nvSpPr>
          <p:cNvPr id="27" name="Tekstvak 26"/>
          <p:cNvSpPr txBox="1">
            <a:spLocks noChangeArrowheads="1"/>
          </p:cNvSpPr>
          <p:nvPr/>
        </p:nvSpPr>
        <p:spPr bwMode="auto">
          <a:xfrm>
            <a:off x="2843213" y="5300663"/>
            <a:ext cx="5832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FFC000"/>
                </a:solidFill>
              </a:rPr>
              <a:t>recht/verbintenissen</a:t>
            </a: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2700338" y="576263"/>
            <a:ext cx="5400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FFC000"/>
                </a:solidFill>
              </a:rPr>
              <a:t>interne organisatie</a:t>
            </a:r>
          </a:p>
        </p:txBody>
      </p:sp>
      <p:sp>
        <p:nvSpPr>
          <p:cNvPr id="8207" name="Tijdelijke aanduiding voor dianummer 24"/>
          <p:cNvSpPr>
            <a:spLocks noGrp="1"/>
          </p:cNvSpPr>
          <p:nvPr>
            <p:ph type="sldNum" sz="quarter" idx="12"/>
          </p:nvPr>
        </p:nvSpPr>
        <p:spPr bwMode="auto">
          <a:xfrm>
            <a:off x="8629650" y="6373813"/>
            <a:ext cx="514350" cy="484187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2E669AF8-0667-4C79-B3BB-EF726B4882C7}" type="slidenum">
              <a:rPr lang="nl-NL" sz="4000">
                <a:solidFill>
                  <a:schemeClr val="bg1"/>
                </a:solidFill>
              </a:rPr>
              <a:pPr algn="ctr" eaLnBrk="1" hangingPunct="1"/>
              <a:t>7</a:t>
            </a:fld>
            <a:endParaRPr lang="nl-NL" sz="4000">
              <a:solidFill>
                <a:schemeClr val="bg1"/>
              </a:solidFill>
            </a:endParaRPr>
          </a:p>
        </p:txBody>
      </p:sp>
      <p:pic>
        <p:nvPicPr>
          <p:cNvPr id="3074" name="Picture 2" descr="http://napnieuws.nl/wp-content/uploads/2011/09/Wim-Baltussen-300x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576263"/>
            <a:ext cx="6069013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8601075" y="6229350"/>
            <a:ext cx="542925" cy="6286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0ECAC722-8C14-4B18-BE05-CC22ED060B76}" type="slidenum">
              <a:rPr lang="nl-NL">
                <a:solidFill>
                  <a:srgbClr val="FFFFFF"/>
                </a:solidFill>
              </a:rPr>
              <a:pPr algn="ctr" eaLnBrk="1" hangingPunct="1"/>
              <a:t>8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642938" y="357188"/>
            <a:ext cx="4335462" cy="7080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4000" b="1">
                <a:solidFill>
                  <a:srgbClr val="FFC000"/>
                </a:solidFill>
              </a:rPr>
              <a:t>functiebeschrijving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642938" y="1071563"/>
            <a:ext cx="4357687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3200">
                <a:solidFill>
                  <a:srgbClr val="FFC000"/>
                </a:solidFill>
              </a:rPr>
              <a:t>functienaam</a:t>
            </a: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646113" y="2232025"/>
            <a:ext cx="4357687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3200">
                <a:solidFill>
                  <a:srgbClr val="FFC000"/>
                </a:solidFill>
              </a:rPr>
              <a:t>taken</a:t>
            </a:r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646113" y="2803525"/>
            <a:ext cx="4357687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3200">
                <a:solidFill>
                  <a:srgbClr val="FFC000"/>
                </a:solidFill>
              </a:rPr>
              <a:t>werktijden</a:t>
            </a: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646113" y="3375025"/>
            <a:ext cx="4357687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3200">
                <a:solidFill>
                  <a:srgbClr val="FFC000"/>
                </a:solidFill>
              </a:rPr>
              <a:t>bevoegdheden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646113" y="3946525"/>
            <a:ext cx="4357687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3200">
                <a:solidFill>
                  <a:srgbClr val="FFC000"/>
                </a:solidFill>
              </a:rPr>
              <a:t>verantwoordelijkheden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646113" y="4518025"/>
            <a:ext cx="4357687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3200">
                <a:solidFill>
                  <a:srgbClr val="FFC000"/>
                </a:solidFill>
              </a:rPr>
              <a:t>functie-eisen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646113" y="5089525"/>
            <a:ext cx="4357687" cy="5857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3200">
                <a:solidFill>
                  <a:srgbClr val="FFC000"/>
                </a:solidFill>
              </a:rPr>
              <a:t>functiewaardering</a:t>
            </a: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646113" y="5661025"/>
            <a:ext cx="4357687" cy="5857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3200">
                <a:solidFill>
                  <a:srgbClr val="FFC000"/>
                </a:solidFill>
              </a:rPr>
              <a:t>werkomstandigheden</a:t>
            </a:r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5000625" y="1071563"/>
            <a:ext cx="3571875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nl-NL" sz="3200">
              <a:solidFill>
                <a:srgbClr val="FFC000"/>
              </a:solidFill>
            </a:endParaRP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5003800" y="2803525"/>
            <a:ext cx="3571875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nl-NL" sz="3200">
              <a:solidFill>
                <a:srgbClr val="FFC000"/>
              </a:solidFill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5003800" y="3375025"/>
            <a:ext cx="3571875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nl-NL" sz="3200">
              <a:solidFill>
                <a:srgbClr val="FFC000"/>
              </a:solidFill>
            </a:endParaRP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5003800" y="3946525"/>
            <a:ext cx="3571875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nl-NL" sz="3200">
              <a:solidFill>
                <a:srgbClr val="FFC000"/>
              </a:solidFill>
            </a:endParaRP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5003800" y="5089525"/>
            <a:ext cx="3571875" cy="5857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nl-NL" sz="3200">
              <a:solidFill>
                <a:srgbClr val="FFC000"/>
              </a:solidFill>
            </a:endParaRP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5003800" y="5661025"/>
            <a:ext cx="3571875" cy="5857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nl-NL" sz="3200">
              <a:solidFill>
                <a:srgbClr val="FFC000"/>
              </a:solidFill>
            </a:endParaRP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5003800" y="2205038"/>
            <a:ext cx="3571875" cy="58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nl-NL" sz="3200">
              <a:solidFill>
                <a:srgbClr val="FFC000"/>
              </a:solidFill>
            </a:endParaRP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5003800" y="4508500"/>
            <a:ext cx="3571875" cy="5857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nl-NL" sz="3200">
              <a:solidFill>
                <a:srgbClr val="FFC000"/>
              </a:solidFill>
            </a:endParaRPr>
          </a:p>
        </p:txBody>
      </p:sp>
      <p:sp>
        <p:nvSpPr>
          <p:cNvPr id="22" name="Tekstvak 21"/>
          <p:cNvSpPr txBox="1">
            <a:spLocks noChangeArrowheads="1"/>
          </p:cNvSpPr>
          <p:nvPr/>
        </p:nvSpPr>
        <p:spPr bwMode="auto">
          <a:xfrm>
            <a:off x="4978400" y="1630363"/>
            <a:ext cx="3571875" cy="5857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nl-NL" sz="3200">
              <a:solidFill>
                <a:srgbClr val="FFC000"/>
              </a:solidFill>
            </a:endParaRP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646113" y="1630363"/>
            <a:ext cx="4357687" cy="5857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3200">
                <a:solidFill>
                  <a:srgbClr val="FFC000"/>
                </a:solidFill>
              </a:rPr>
              <a:t>plaats</a:t>
            </a:r>
          </a:p>
        </p:txBody>
      </p:sp>
      <p:pic>
        <p:nvPicPr>
          <p:cNvPr id="23554" name="Picture 2" descr="http://fotos.marktplaats.com/kopen/a/9c/K+2PNwrmnfnImGVUx+sBxg=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0"/>
            <a:ext cx="4140200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971550" y="0"/>
            <a:ext cx="863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800">
                <a:solidFill>
                  <a:srgbClr val="1DEB13"/>
                </a:solidFill>
              </a:rPr>
              <a:t>f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971550" y="936625"/>
            <a:ext cx="863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800">
                <a:solidFill>
                  <a:srgbClr val="1DEB13"/>
                </a:solidFill>
              </a:rPr>
              <a:t>u</a:t>
            </a: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971550" y="1871663"/>
            <a:ext cx="86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800">
                <a:solidFill>
                  <a:srgbClr val="1DEB13"/>
                </a:solidFill>
              </a:rPr>
              <a:t>n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971550" y="2808288"/>
            <a:ext cx="863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800">
                <a:solidFill>
                  <a:srgbClr val="1DEB13"/>
                </a:solidFill>
              </a:rPr>
              <a:t>c</a:t>
            </a: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971550" y="3789363"/>
            <a:ext cx="863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800">
                <a:solidFill>
                  <a:srgbClr val="1DEB13"/>
                </a:solidFill>
              </a:rPr>
              <a:t>t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971550" y="4652963"/>
            <a:ext cx="863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800">
                <a:solidFill>
                  <a:srgbClr val="1DEB13"/>
                </a:solidFill>
              </a:rPr>
              <a:t>i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827088" y="5411788"/>
            <a:ext cx="8651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800">
                <a:solidFill>
                  <a:srgbClr val="1DEB13"/>
                </a:solidFill>
              </a:rPr>
              <a:t>e</a:t>
            </a:r>
          </a:p>
        </p:txBody>
      </p:sp>
      <p:sp>
        <p:nvSpPr>
          <p:cNvPr id="22" name="Tekstvak 21"/>
          <p:cNvSpPr txBox="1">
            <a:spLocks noChangeArrowheads="1"/>
          </p:cNvSpPr>
          <p:nvPr/>
        </p:nvSpPr>
        <p:spPr bwMode="auto">
          <a:xfrm>
            <a:off x="2771775" y="1628775"/>
            <a:ext cx="540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BAE812"/>
                </a:solidFill>
              </a:rPr>
              <a:t>samenwerken</a:t>
            </a:r>
          </a:p>
        </p:txBody>
      </p:sp>
      <p:sp>
        <p:nvSpPr>
          <p:cNvPr id="23" name="Tekstvak 22"/>
          <p:cNvSpPr txBox="1">
            <a:spLocks noChangeArrowheads="1"/>
          </p:cNvSpPr>
          <p:nvPr/>
        </p:nvSpPr>
        <p:spPr bwMode="auto">
          <a:xfrm>
            <a:off x="2771775" y="2565400"/>
            <a:ext cx="5400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BAE812"/>
                </a:solidFill>
              </a:rPr>
              <a:t>informatie/commu-nicatie</a:t>
            </a: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2843213" y="4221163"/>
            <a:ext cx="5400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BAE812"/>
                </a:solidFill>
              </a:rPr>
              <a:t>regels /veiligheid</a:t>
            </a:r>
          </a:p>
        </p:txBody>
      </p:sp>
      <p:sp>
        <p:nvSpPr>
          <p:cNvPr id="26" name="Tekstvak 25"/>
          <p:cNvSpPr txBox="1">
            <a:spLocks noChangeArrowheads="1"/>
          </p:cNvSpPr>
          <p:nvPr/>
        </p:nvSpPr>
        <p:spPr bwMode="auto">
          <a:xfrm>
            <a:off x="2843213" y="5229225"/>
            <a:ext cx="5832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BAE812"/>
                </a:solidFill>
              </a:rPr>
              <a:t>beeld van het bedrijf</a:t>
            </a: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2700338" y="576263"/>
            <a:ext cx="5400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800">
                <a:solidFill>
                  <a:srgbClr val="BAE812"/>
                </a:solidFill>
              </a:rPr>
              <a:t>verdeling werk</a:t>
            </a:r>
          </a:p>
        </p:txBody>
      </p:sp>
      <p:pic>
        <p:nvPicPr>
          <p:cNvPr id="25" name="Afbeelding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76263"/>
            <a:ext cx="597693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>
          <a:xfrm>
            <a:off x="8388350" y="6373813"/>
            <a:ext cx="755650" cy="48418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C985077-43C9-43C2-BB23-227A618CEC0F}" type="slidenum">
              <a:rPr lang="nl-NL">
                <a:solidFill>
                  <a:srgbClr val="FFFFFF"/>
                </a:solidFill>
              </a:rPr>
              <a:pPr algn="ctr" eaLnBrk="1" hangingPunct="1"/>
              <a:t>9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129</Words>
  <Application>Microsoft Office PowerPoint</Application>
  <PresentationFormat>Diavoorstelling (4:3)</PresentationFormat>
  <Paragraphs>95</Paragraphs>
  <Slides>14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4</cp:revision>
  <dcterms:created xsi:type="dcterms:W3CDTF">2013-02-20T15:31:23Z</dcterms:created>
  <dcterms:modified xsi:type="dcterms:W3CDTF">2013-02-21T10:55:27Z</dcterms:modified>
</cp:coreProperties>
</file>